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8" r:id="rId2"/>
    <p:sldId id="259" r:id="rId3"/>
    <p:sldId id="260" r:id="rId4"/>
    <p:sldId id="262" r:id="rId5"/>
    <p:sldId id="263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B692B"/>
    <a:srgbClr val="F6F11A"/>
    <a:srgbClr val="27DDF1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99"/>
    <p:restoredTop sz="94620"/>
  </p:normalViewPr>
  <p:slideViewPr>
    <p:cSldViewPr snapToGrid="0">
      <p:cViewPr varScale="1">
        <p:scale>
          <a:sx n="103" d="100"/>
          <a:sy n="103" d="100"/>
        </p:scale>
        <p:origin x="7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780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05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9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299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929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025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715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6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506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850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43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59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People working on a computer">
            <a:extLst>
              <a:ext uri="{FF2B5EF4-FFF2-40B4-BE49-F238E27FC236}">
                <a16:creationId xmlns:a16="http://schemas.microsoft.com/office/drawing/2014/main" id="{84356D35-A25A-6ED9-5605-5F33C1F30A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6" b="14510"/>
          <a:stretch/>
        </p:blipFill>
        <p:spPr>
          <a:xfrm>
            <a:off x="-15390" y="12648"/>
            <a:ext cx="12252960" cy="6882406"/>
          </a:xfrm>
          <a:prstGeom prst="rect">
            <a:avLst/>
          </a:prstGeom>
          <a:effectLst>
            <a:glow rad="127000">
              <a:schemeClr val="bg1">
                <a:lumMod val="85000"/>
              </a:schemeClr>
            </a:glow>
            <a:softEdge rad="81156"/>
          </a:effectLst>
        </p:spPr>
      </p:pic>
      <p:sp>
        <p:nvSpPr>
          <p:cNvPr id="7" name="Rectangle: Top Corners Rounded 6">
            <a:extLst>
              <a:ext uri="{FF2B5EF4-FFF2-40B4-BE49-F238E27FC236}">
                <a16:creationId xmlns:a16="http://schemas.microsoft.com/office/drawing/2014/main" id="{828B2E5D-EBE7-2F7F-9B12-9DAB51E47CEF}"/>
              </a:ext>
            </a:extLst>
          </p:cNvPr>
          <p:cNvSpPr/>
          <p:nvPr/>
        </p:nvSpPr>
        <p:spPr>
          <a:xfrm rot="16200000">
            <a:off x="5110714" y="-233918"/>
            <a:ext cx="6845851" cy="7313679"/>
          </a:xfrm>
          <a:prstGeom prst="round2SameRect">
            <a:avLst/>
          </a:prstGeom>
          <a:gradFill>
            <a:gsLst>
              <a:gs pos="0">
                <a:srgbClr val="27DDF1">
                  <a:lumMod val="31322"/>
                  <a:alpha val="24063"/>
                </a:srgbClr>
              </a:gs>
              <a:gs pos="67000">
                <a:srgbClr val="27DDF1">
                  <a:lumMod val="81000"/>
                  <a:alpha val="71079"/>
                </a:srgbClr>
              </a:gs>
              <a:gs pos="79000">
                <a:srgbClr val="27DDF1">
                  <a:alpha val="71684"/>
                </a:srgbClr>
              </a:gs>
              <a:gs pos="97000">
                <a:srgbClr val="27DDF1">
                  <a:alpha val="89000"/>
                </a:srgbClr>
              </a:gs>
            </a:gsLst>
            <a:lin ang="5400000" scaled="1"/>
          </a:gradFill>
          <a:ln>
            <a:noFill/>
          </a:ln>
          <a:effectLst>
            <a:glow>
              <a:schemeClr val="accent1">
                <a:alpha val="40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 rtl="0" fontAlgn="base"/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Contributing to </a:t>
            </a:r>
            <a:r>
              <a:rPr lang="en-US" sz="4000" b="1" i="0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PsychoPy</a:t>
            </a:r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 Workshop</a:t>
            </a:r>
            <a:endParaRPr lang="en-US" sz="32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marL="457200" indent="-457200" algn="ctr" rtl="0" fontAlgn="base">
              <a:buClr>
                <a:schemeClr val="tx1"/>
              </a:buClr>
              <a:buSzPct val="150000"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3200" dirty="0">
                <a:solidFill>
                  <a:schemeClr val="tx1"/>
                </a:solidFill>
                <a:latin typeface="Arvo" panose="02000000000000000000" pitchFamily="2" charset="77"/>
              </a:rPr>
              <a:t>Virtual event</a:t>
            </a: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February 17th 2023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32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endParaRPr lang="en-US" sz="32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For prospective contributors of any background</a:t>
            </a:r>
          </a:p>
          <a:p>
            <a:pPr algn="ctr" rtl="0" fontAlgn="base"/>
            <a:endParaRPr lang="en-US" sz="3200" dirty="0">
              <a:solidFill>
                <a:schemeClr val="tx1"/>
              </a:solidFill>
              <a:latin typeface="Arvo" panose="02000000000000000000" pitchFamily="2" charset="77"/>
            </a:endParaRPr>
          </a:p>
          <a:p>
            <a:pPr algn="ctr" rtl="0" fontAlgn="base"/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Learn the tools, learn the etiquette, make your first pull request</a:t>
            </a:r>
          </a:p>
          <a:p>
            <a:pPr algn="ctr" rtl="0" fontAlgn="base"/>
            <a:endParaRPr lang="en-US" sz="32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3200" dirty="0">
                <a:solidFill>
                  <a:schemeClr val="tx1"/>
                </a:solidFill>
                <a:latin typeface="Arvo" panose="02000000000000000000" pitchFamily="2" charset="77"/>
              </a:rPr>
              <a:t> </a:t>
            </a:r>
            <a:r>
              <a:rPr lang="en-US" sz="32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Click to register interest!</a:t>
            </a:r>
            <a:r>
              <a:rPr lang="en-US" sz="32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32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B6F5286B-AB3C-0682-6187-EDEC6C96489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2"/>
          <a:stretch/>
        </p:blipFill>
        <p:spPr>
          <a:xfrm>
            <a:off x="46149" y="5916821"/>
            <a:ext cx="2116272" cy="1024802"/>
          </a:xfrm>
          <a:prstGeom prst="rect">
            <a:avLst/>
          </a:prstGeom>
        </p:spPr>
      </p:pic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" y="4892020"/>
            <a:ext cx="1395779" cy="102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48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ody of water with trees and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94A2BD2-39FB-6700-CABB-DECE8DF62E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03"/>
          <a:stretch/>
        </p:blipFill>
        <p:spPr>
          <a:xfrm>
            <a:off x="0" y="0"/>
            <a:ext cx="12192000" cy="6845847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7502EDD-C326-AC68-E8B4-919866E9E092}"/>
              </a:ext>
            </a:extLst>
          </p:cNvPr>
          <p:cNvSpPr/>
          <p:nvPr/>
        </p:nvSpPr>
        <p:spPr>
          <a:xfrm>
            <a:off x="-733777" y="-115711"/>
            <a:ext cx="7336256" cy="7089422"/>
          </a:xfrm>
          <a:prstGeom prst="round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/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5" name="Picture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B6F5286B-AB3C-0682-6187-EDEC6C9648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2"/>
          <a:stretch/>
        </p:blipFill>
        <p:spPr>
          <a:xfrm>
            <a:off x="46149" y="5916821"/>
            <a:ext cx="2116272" cy="1024802"/>
          </a:xfrm>
          <a:prstGeom prst="rect">
            <a:avLst/>
          </a:prstGeom>
        </p:spPr>
      </p:pic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" y="4892020"/>
            <a:ext cx="1395779" cy="10248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CE7D1B-50CB-6DE3-9CF7-9B7997233177}"/>
              </a:ext>
            </a:extLst>
          </p:cNvPr>
          <p:cNvSpPr txBox="1"/>
          <p:nvPr/>
        </p:nvSpPr>
        <p:spPr>
          <a:xfrm>
            <a:off x="372533" y="1003215"/>
            <a:ext cx="556542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3 day in person workshop</a:t>
            </a:r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In person</a:t>
            </a: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April 19</a:t>
            </a:r>
            <a:r>
              <a:rPr lang="en-US" sz="4000" baseline="30000" dirty="0">
                <a:solidFill>
                  <a:schemeClr val="tx1"/>
                </a:solidFill>
                <a:latin typeface="Arvo" panose="02000000000000000000" pitchFamily="2" charset="77"/>
              </a:rPr>
              <a:t>th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 – 21st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 2023</a:t>
            </a:r>
            <a:r>
              <a:rPr lang="en-US" sz="40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 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Click 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for more details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8" name="Graphic 17" descr="Male profile with solid fill">
            <a:extLst>
              <a:ext uri="{FF2B5EF4-FFF2-40B4-BE49-F238E27FC236}">
                <a16:creationId xmlns:a16="http://schemas.microsoft.com/office/drawing/2014/main" id="{4E06154E-B36C-4BE0-F9D3-3C3D820947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5888" y="2233595"/>
            <a:ext cx="657578" cy="6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52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body of water with trees and building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994A2BD2-39FB-6700-CABB-DECE8DF62E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03"/>
          <a:stretch/>
        </p:blipFill>
        <p:spPr>
          <a:xfrm>
            <a:off x="0" y="12153"/>
            <a:ext cx="12192000" cy="6845847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7502EDD-C326-AC68-E8B4-919866E9E092}"/>
              </a:ext>
            </a:extLst>
          </p:cNvPr>
          <p:cNvSpPr/>
          <p:nvPr/>
        </p:nvSpPr>
        <p:spPr>
          <a:xfrm>
            <a:off x="-733777" y="-115711"/>
            <a:ext cx="7336256" cy="7089422"/>
          </a:xfrm>
          <a:prstGeom prst="round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/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5" name="Picture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B6F5286B-AB3C-0682-6187-EDEC6C9648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2"/>
          <a:stretch/>
        </p:blipFill>
        <p:spPr>
          <a:xfrm>
            <a:off x="46149" y="5916821"/>
            <a:ext cx="2116272" cy="1024802"/>
          </a:xfrm>
          <a:prstGeom prst="rect">
            <a:avLst/>
          </a:prstGeom>
        </p:spPr>
      </p:pic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" y="4892020"/>
            <a:ext cx="1395779" cy="10248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CE7D1B-50CB-6DE3-9CF7-9B7997233177}"/>
              </a:ext>
            </a:extLst>
          </p:cNvPr>
          <p:cNvSpPr txBox="1"/>
          <p:nvPr/>
        </p:nvSpPr>
        <p:spPr>
          <a:xfrm>
            <a:off x="372533" y="1003215"/>
            <a:ext cx="556542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3 day in person workshop</a:t>
            </a:r>
            <a:endParaRPr lang="en-US" sz="4000" dirty="0">
              <a:latin typeface="Arvo" panose="02000000000000000000" pitchFamily="2" charset="77"/>
            </a:endParaRPr>
          </a:p>
          <a:p>
            <a:pPr algn="ctr" rtl="0" fontAlgn="base"/>
            <a:r>
              <a:rPr lang="en-US" sz="2000" dirty="0">
                <a:solidFill>
                  <a:schemeClr val="tx1"/>
                </a:solidFill>
                <a:latin typeface="Arvo" panose="02000000000000000000" pitchFamily="2" charset="77"/>
              </a:rPr>
              <a:t>The University of Nottingham (UK)</a:t>
            </a:r>
          </a:p>
          <a:p>
            <a:pPr algn="ctr" rtl="0" fontAlgn="base"/>
            <a:endParaRPr lang="en-US" sz="2000" dirty="0">
              <a:solidFill>
                <a:schemeClr val="tx1"/>
              </a:solidFill>
              <a:latin typeface="Arvo" panose="02000000000000000000" pitchFamily="2" charset="77"/>
            </a:endParaRPr>
          </a:p>
          <a:p>
            <a:pPr algn="ctr" rtl="0" fontAlgn="base"/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April </a:t>
            </a:r>
            <a:r>
              <a:rPr lang="en-US" sz="4000" dirty="0">
                <a:latin typeface="Arvo" panose="02000000000000000000" pitchFamily="2" charset="77"/>
              </a:rPr>
              <a:t>9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th– 11th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 202</a:t>
            </a:r>
            <a:r>
              <a:rPr lang="en-US" sz="4000" u="none" strike="noStrike" dirty="0">
                <a:latin typeface="Arvo" panose="02000000000000000000" pitchFamily="2" charset="77"/>
              </a:rPr>
              <a:t>4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 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Click 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for more details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0436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and blue hexagons on an orange background&#10;&#10;Description automatically generated">
            <a:extLst>
              <a:ext uri="{FF2B5EF4-FFF2-40B4-BE49-F238E27FC236}">
                <a16:creationId xmlns:a16="http://schemas.microsoft.com/office/drawing/2014/main" id="{79715794-4BA0-0A15-3562-094588D4B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7502EDD-C326-AC68-E8B4-919866E9E092}"/>
              </a:ext>
            </a:extLst>
          </p:cNvPr>
          <p:cNvSpPr/>
          <p:nvPr/>
        </p:nvSpPr>
        <p:spPr>
          <a:xfrm>
            <a:off x="1924376" y="-115711"/>
            <a:ext cx="11029476" cy="7089422"/>
          </a:xfrm>
          <a:prstGeom prst="round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/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5" name="Picture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B6F5286B-AB3C-0682-6187-EDEC6C9648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2"/>
          <a:stretch/>
        </p:blipFill>
        <p:spPr>
          <a:xfrm>
            <a:off x="46149" y="5916821"/>
            <a:ext cx="2116272" cy="1024802"/>
          </a:xfrm>
          <a:prstGeom prst="rect">
            <a:avLst/>
          </a:prstGeom>
        </p:spPr>
      </p:pic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9" y="122311"/>
            <a:ext cx="1832078" cy="134513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CE7D1B-50CB-6DE3-9CF7-9B7997233177}"/>
              </a:ext>
            </a:extLst>
          </p:cNvPr>
          <p:cNvSpPr txBox="1"/>
          <p:nvPr/>
        </p:nvSpPr>
        <p:spPr>
          <a:xfrm>
            <a:off x="6096000" y="737193"/>
            <a:ext cx="5565422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6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3-day virtual workshop</a:t>
            </a:r>
          </a:p>
          <a:p>
            <a:pPr algn="ctr" rtl="0" fontAlgn="base"/>
            <a:endParaRPr lang="en-US" sz="2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Get started with </a:t>
            </a:r>
            <a:r>
              <a:rPr lang="en-US" sz="2000" b="0" i="0" u="none" strike="noStrike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PsychoPy</a:t>
            </a: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, </a:t>
            </a:r>
            <a:r>
              <a:rPr lang="en-US" sz="2000" b="0" i="0" u="none" strike="noStrike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Pavlovia</a:t>
            </a: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 and python code</a:t>
            </a:r>
          </a:p>
          <a:p>
            <a:pPr algn="ctr" fontAlgn="base">
              <a:buClr>
                <a:schemeClr val="tx1"/>
              </a:buClr>
              <a:buSzPct val="150000"/>
            </a:pPr>
            <a:endParaRPr lang="en-US" sz="2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September </a:t>
            </a:r>
            <a:r>
              <a:rPr lang="en-US" sz="4000" dirty="0">
                <a:latin typeface="Arvo" panose="02000000000000000000" pitchFamily="2" charset="77"/>
              </a:rPr>
              <a:t>20</a:t>
            </a:r>
            <a:r>
              <a:rPr lang="en-US" sz="4000" baseline="30000" dirty="0">
                <a:solidFill>
                  <a:schemeClr val="tx1"/>
                </a:solidFill>
                <a:latin typeface="Arvo" panose="02000000000000000000" pitchFamily="2" charset="77"/>
              </a:rPr>
              <a:t>th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– 23</a:t>
            </a:r>
            <a:r>
              <a:rPr lang="en-US" sz="4000" baseline="30000" dirty="0">
                <a:solidFill>
                  <a:schemeClr val="tx1"/>
                </a:solidFill>
                <a:latin typeface="Arvo" panose="02000000000000000000" pitchFamily="2" charset="77"/>
              </a:rPr>
              <a:t>rd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 2023</a:t>
            </a:r>
            <a:r>
              <a:rPr lang="en-US" sz="40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endParaRPr lang="en-US" sz="2000" dirty="0">
              <a:solidFill>
                <a:schemeClr val="tx1"/>
              </a:solidFill>
              <a:latin typeface="Arvo" panose="02000000000000000000" pitchFamily="2" charset="77"/>
            </a:endParaRPr>
          </a:p>
          <a:p>
            <a:pPr algn="ctr" rtl="0" fontAlgn="base"/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 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Click 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for more details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2288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blue orange and orange hexagons&#10;&#10;Description automatically generated">
            <a:extLst>
              <a:ext uri="{FF2B5EF4-FFF2-40B4-BE49-F238E27FC236}">
                <a16:creationId xmlns:a16="http://schemas.microsoft.com/office/drawing/2014/main" id="{F475A4B4-4432-95F8-3342-8C4F360AD3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93827" cy="6971528"/>
          </a:xfrm>
          <a:prstGeom prst="rect">
            <a:avLst/>
          </a:prstGeom>
        </p:spPr>
      </p:pic>
      <p:pic>
        <p:nvPicPr>
          <p:cNvPr id="5" name="Picture 4" descr="Application&#10;&#10;Description automatically generated with medium confidence">
            <a:extLst>
              <a:ext uri="{FF2B5EF4-FFF2-40B4-BE49-F238E27FC236}">
                <a16:creationId xmlns:a16="http://schemas.microsoft.com/office/drawing/2014/main" id="{B6F5286B-AB3C-0682-6187-EDEC6C9648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2"/>
          <a:stretch/>
        </p:blipFill>
        <p:spPr>
          <a:xfrm>
            <a:off x="10267623" y="1475318"/>
            <a:ext cx="2116272" cy="1024802"/>
          </a:xfrm>
          <a:prstGeom prst="rect">
            <a:avLst/>
          </a:prstGeom>
        </p:spPr>
      </p:pic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7623" y="0"/>
            <a:ext cx="1832078" cy="134513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CE7D1B-50CB-6DE3-9CF7-9B7997233177}"/>
              </a:ext>
            </a:extLst>
          </p:cNvPr>
          <p:cNvSpPr txBox="1"/>
          <p:nvPr/>
        </p:nvSpPr>
        <p:spPr>
          <a:xfrm>
            <a:off x="1879903" y="1161594"/>
            <a:ext cx="863401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8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3-day virtual workshop</a:t>
            </a:r>
          </a:p>
          <a:p>
            <a:pPr algn="ctr" rtl="0" fontAlgn="base"/>
            <a:endParaRPr lang="en-US" sz="2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Get started with </a:t>
            </a:r>
            <a:r>
              <a:rPr lang="en-US" sz="2000" b="0" i="0" u="none" strike="noStrike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PsychoPy</a:t>
            </a: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, </a:t>
            </a:r>
            <a:r>
              <a:rPr lang="en-US" sz="2000" b="0" i="0" u="none" strike="noStrike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Pavlovia</a:t>
            </a:r>
            <a:r>
              <a:rPr lang="en-US" sz="2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 and python code</a:t>
            </a:r>
          </a:p>
          <a:p>
            <a:pPr algn="ctr" fontAlgn="base">
              <a:buClr>
                <a:schemeClr val="tx1"/>
              </a:buClr>
              <a:buSzPct val="150000"/>
            </a:pPr>
            <a:endParaRPr lang="en-US" sz="2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5000" dirty="0">
                <a:solidFill>
                  <a:schemeClr val="tx1"/>
                </a:solidFill>
                <a:latin typeface="Arvo" panose="02000000000000000000" pitchFamily="2" charset="77"/>
              </a:rPr>
              <a:t>September </a:t>
            </a:r>
            <a:r>
              <a:rPr lang="en-US" sz="5000" dirty="0">
                <a:latin typeface="Arvo" panose="02000000000000000000" pitchFamily="2" charset="77"/>
              </a:rPr>
              <a:t>20</a:t>
            </a:r>
            <a:r>
              <a:rPr lang="en-US" sz="5000" baseline="30000" dirty="0">
                <a:solidFill>
                  <a:schemeClr val="tx1"/>
                </a:solidFill>
                <a:latin typeface="Arvo" panose="02000000000000000000" pitchFamily="2" charset="77"/>
              </a:rPr>
              <a:t>th</a:t>
            </a:r>
            <a:r>
              <a:rPr lang="en-US" sz="5000" dirty="0">
                <a:solidFill>
                  <a:schemeClr val="tx1"/>
                </a:solidFill>
                <a:latin typeface="Arvo" panose="02000000000000000000" pitchFamily="2" charset="77"/>
              </a:rPr>
              <a:t>– 23</a:t>
            </a:r>
            <a:r>
              <a:rPr lang="en-US" sz="5000" baseline="30000" dirty="0">
                <a:solidFill>
                  <a:schemeClr val="tx1"/>
                </a:solidFill>
                <a:latin typeface="Arvo" panose="02000000000000000000" pitchFamily="2" charset="77"/>
              </a:rPr>
              <a:t>rd</a:t>
            </a:r>
            <a:r>
              <a:rPr lang="en-US" sz="5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 2023</a:t>
            </a:r>
            <a:r>
              <a:rPr lang="en-US" sz="50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5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endParaRPr lang="en-US" sz="2000" dirty="0">
              <a:solidFill>
                <a:schemeClr val="tx1"/>
              </a:solidFill>
              <a:latin typeface="Arvo" panose="02000000000000000000" pitchFamily="2" charset="77"/>
            </a:endParaRPr>
          </a:p>
          <a:p>
            <a:pPr algn="ctr" rtl="0" fontAlgn="base"/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 </a:t>
            </a:r>
            <a:r>
              <a:rPr lang="en-US" sz="4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Click </a:t>
            </a:r>
            <a:r>
              <a:rPr lang="en-US" sz="4000" dirty="0">
                <a:solidFill>
                  <a:schemeClr val="tx1"/>
                </a:solidFill>
                <a:latin typeface="Arvo" panose="02000000000000000000" pitchFamily="2" charset="77"/>
              </a:rPr>
              <a:t>for more details</a:t>
            </a:r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646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lose up of baby boy">
            <a:extLst>
              <a:ext uri="{FF2B5EF4-FFF2-40B4-BE49-F238E27FC236}">
                <a16:creationId xmlns:a16="http://schemas.microsoft.com/office/drawing/2014/main" id="{2364B77C-C549-9A80-1BE1-EF22FFEBD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721" y="0"/>
            <a:ext cx="10434402" cy="6941623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7502EDD-C326-AC68-E8B4-919866E9E092}"/>
              </a:ext>
            </a:extLst>
          </p:cNvPr>
          <p:cNvSpPr/>
          <p:nvPr/>
        </p:nvSpPr>
        <p:spPr>
          <a:xfrm>
            <a:off x="-633764" y="-115711"/>
            <a:ext cx="7336256" cy="7089422"/>
          </a:xfrm>
          <a:prstGeom prst="roundRect">
            <a:avLst/>
          </a:prstGeom>
          <a:solidFill>
            <a:srgbClr val="FFFFFF">
              <a:alpha val="69804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 fontAlgn="base"/>
            <a:endParaRPr lang="en-US" sz="4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</p:txBody>
      </p:sp>
      <p:pic>
        <p:nvPicPr>
          <p:cNvPr id="10" name="Picture 9" descr="A picture containing window&#10;&#10;Description automatically generated">
            <a:extLst>
              <a:ext uri="{FF2B5EF4-FFF2-40B4-BE49-F238E27FC236}">
                <a16:creationId xmlns:a16="http://schemas.microsoft.com/office/drawing/2014/main" id="{D42C1B0D-68EA-3E9B-C377-8F8D8354E8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6" y="4677704"/>
            <a:ext cx="2483914" cy="182372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3CE7D1B-50CB-6DE3-9CF7-9B7997233177}"/>
              </a:ext>
            </a:extLst>
          </p:cNvPr>
          <p:cNvSpPr txBox="1"/>
          <p:nvPr/>
        </p:nvSpPr>
        <p:spPr>
          <a:xfrm>
            <a:off x="377786" y="142255"/>
            <a:ext cx="556542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 fontAlgn="base"/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Creating eye tracking experiments with </a:t>
            </a:r>
            <a:r>
              <a:rPr lang="en-US" sz="4000" b="1" i="0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PsychoPy</a:t>
            </a:r>
            <a:r>
              <a:rPr lang="en-US" sz="4000" b="1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 + </a:t>
            </a:r>
            <a:r>
              <a:rPr lang="en-US" sz="4000" b="1" i="0" dirty="0" err="1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Tobii</a:t>
            </a:r>
            <a:endParaRPr lang="en-US" sz="4000" b="1" i="0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endParaRPr lang="en-US" sz="4000" b="1" i="0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rtl="0" fontAlgn="base"/>
            <a:r>
              <a:rPr lang="en-US" sz="3000" b="1" u="none" strike="noStrike" dirty="0">
                <a:solidFill>
                  <a:schemeClr val="bg1">
                    <a:lumMod val="50000"/>
                  </a:schemeClr>
                </a:solidFill>
                <a:latin typeface="Arvo" panose="02000000000000000000" pitchFamily="2" charset="77"/>
              </a:rPr>
              <a:t>BPS Cognitive – Developmental workshop</a:t>
            </a:r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  <a:p>
            <a:pPr algn="ctr" fontAlgn="base">
              <a:buClr>
                <a:schemeClr val="tx1"/>
              </a:buClr>
              <a:buSzPct val="150000"/>
            </a:pPr>
            <a:r>
              <a:rPr lang="en-US" sz="3000" dirty="0">
                <a:solidFill>
                  <a:schemeClr val="tx1"/>
                </a:solidFill>
                <a:latin typeface="Arvo" panose="02000000000000000000" pitchFamily="2" charset="77"/>
              </a:rPr>
              <a:t>Sept </a:t>
            </a:r>
            <a:r>
              <a:rPr lang="en-US" sz="3000" dirty="0">
                <a:latin typeface="Arvo" panose="02000000000000000000" pitchFamily="2" charset="77"/>
              </a:rPr>
              <a:t>10</a:t>
            </a:r>
            <a:r>
              <a:rPr lang="en-US" sz="3000" baseline="30000" dirty="0">
                <a:solidFill>
                  <a:schemeClr val="tx1"/>
                </a:solidFill>
                <a:latin typeface="Arvo" panose="02000000000000000000" pitchFamily="2" charset="77"/>
              </a:rPr>
              <a:t>th</a:t>
            </a:r>
            <a:r>
              <a:rPr lang="en-US" sz="3000" dirty="0">
                <a:solidFill>
                  <a:schemeClr val="tx1"/>
                </a:solidFill>
                <a:latin typeface="Arvo" panose="02000000000000000000" pitchFamily="2" charset="77"/>
              </a:rPr>
              <a:t> 15:30 – 17:00</a:t>
            </a:r>
            <a:r>
              <a:rPr lang="en-US" sz="3000" b="0" i="0" u="none" strike="noStrike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 2023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Arvo" panose="02000000000000000000" pitchFamily="2" charset="77"/>
              </a:rPr>
              <a:t>​</a:t>
            </a:r>
            <a:endParaRPr lang="en-US" sz="3000" b="0" i="0" dirty="0">
              <a:solidFill>
                <a:schemeClr val="tx1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endParaRPr lang="en-US" sz="4000" b="0" i="0" u="none" strike="noStrike" dirty="0">
              <a:solidFill>
                <a:schemeClr val="tx1"/>
              </a:solidFill>
              <a:effectLst/>
              <a:latin typeface="Arvo" panose="02000000000000000000" pitchFamily="2" charset="77"/>
            </a:endParaRPr>
          </a:p>
        </p:txBody>
      </p:sp>
      <p:pic>
        <p:nvPicPr>
          <p:cNvPr id="13" name="Picture 12" descr="A blue letters on a black background&#10;&#10;Description automatically generated">
            <a:extLst>
              <a:ext uri="{FF2B5EF4-FFF2-40B4-BE49-F238E27FC236}">
                <a16:creationId xmlns:a16="http://schemas.microsoft.com/office/drawing/2014/main" id="{1C89B073-E24C-9C63-8B33-CD32C92045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0708" y="5391457"/>
            <a:ext cx="2050286" cy="817099"/>
          </a:xfrm>
          <a:prstGeom prst="rect">
            <a:avLst/>
          </a:prstGeom>
        </p:spPr>
      </p:pic>
      <p:pic>
        <p:nvPicPr>
          <p:cNvPr id="21" name="Picture 20" descr="A close up of a mirror&#10;&#10;Description automatically generated">
            <a:extLst>
              <a:ext uri="{FF2B5EF4-FFF2-40B4-BE49-F238E27FC236}">
                <a16:creationId xmlns:a16="http://schemas.microsoft.com/office/drawing/2014/main" id="{53EFBDD4-5CE6-35DB-7A43-6F80BB058F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066" y="4999382"/>
            <a:ext cx="2955785" cy="125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421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1182</TotalTime>
  <Words>136</Words>
  <Application>Microsoft Macintosh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Arvo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44797</dc:creator>
  <cp:lastModifiedBy>Rebecca Hirst</cp:lastModifiedBy>
  <cp:revision>57</cp:revision>
  <dcterms:created xsi:type="dcterms:W3CDTF">2022-12-12T13:37:20Z</dcterms:created>
  <dcterms:modified xsi:type="dcterms:W3CDTF">2023-11-07T09:08:46Z</dcterms:modified>
</cp:coreProperties>
</file>

<file path=docProps/thumbnail.jpeg>
</file>